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svg" ContentType="image/svg+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revisionInfo.xml" ContentType="application/vnd.ms-powerpoint.revisioninfo+xml"/>
  <Override PartName="/ppt/slides/slide2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4.xml" ContentType="application/vnd.openxmlformats-officedocument.presentationml.slide+xml"/>
  <Override PartName="/ppt/viewProps.xml" ContentType="application/vnd.openxmlformats-officedocument.presentationml.viewProps+xml"/>
  <Override PartName="/ppt/slides/slide9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7" r:id="rId3"/>
    <p:sldId id="263" r:id="rId4"/>
    <p:sldId id="266" r:id="rId5"/>
    <p:sldId id="257" r:id="rId6"/>
    <p:sldId id="260" r:id="rId7"/>
    <p:sldId id="262" r:id="rId8"/>
    <p:sldId id="265" r:id="rId9"/>
    <p:sldId id="261" r:id="rId10"/>
    <p:sldId id="259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0EF"/>
    <a:srgbClr val="EA7E68"/>
    <a:srgbClr val="FFFFFF"/>
    <a:srgbClr val="F39E34"/>
    <a:srgbClr val="23AAAD"/>
    <a:srgbClr val="1B13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960084-00C4-4D6E-AD66-2FB89884C398}" v="89" dt="2025-09-08T05:29:35.210"/>
    <p1510:client id="{66C7B697-138B-C77B-960E-1D84C760125B}" v="802" dt="2025-09-08T10:38:25.730"/>
    <p1510:client id="{6CC0E1E7-2285-1278-1DBC-EB931659D1B9}" v="7" dt="2025-09-08T05:23:59.943"/>
    <p1510:client id="{9A3955EB-6812-E86E-F131-E8A68FD9F101}" v="6" dt="2025-09-08T10:36:15.844"/>
    <p1510:client id="{D6161307-3953-B13C-861D-5BBDF5892469}" v="2" dt="2025-09-08T11:10:34.069"/>
    <p1510:client id="{E8F228DC-951E-0D82-6147-7B9322BA257C}" v="4" dt="2025-09-08T08:46:56.4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notesMaster" Target="/ppt/notesMasters/notesMaster1.xml" Id="rId13" /><Relationship Type="http://schemas.microsoft.com/office/2015/10/relationships/revisionInfo" Target="/ppt/revisionInfo.xml" Id="rId18" /><Relationship Type="http://schemas.openxmlformats.org/officeDocument/2006/relationships/slide" Target="/ppt/slides/slide2.xml" Id="rId3" /><Relationship Type="http://schemas.openxmlformats.org/officeDocument/2006/relationships/slide" Target="/ppt/slides/slide6.xml" Id="rId7" /><Relationship Type="http://schemas.openxmlformats.org/officeDocument/2006/relationships/slide" Target="/ppt/slides/slide11.xml" Id="rId12" /><Relationship Type="http://schemas.openxmlformats.org/officeDocument/2006/relationships/tableStyles" Target="/ppt/tableStyles.xml" Id="rId17" /><Relationship Type="http://schemas.openxmlformats.org/officeDocument/2006/relationships/slide" Target="/ppt/slides/slide1.xml" Id="rId2" /><Relationship Type="http://schemas.openxmlformats.org/officeDocument/2006/relationships/theme" Target="/ppt/theme/theme1.xml" Id="rId16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slide" Target="/ppt/slides/slide4.xml" Id="rId5" /><Relationship Type="http://schemas.openxmlformats.org/officeDocument/2006/relationships/viewProps" Target="/ppt/viewProps.xml" Id="rId15" /><Relationship Type="http://schemas.openxmlformats.org/officeDocument/2006/relationships/slide" Target="/ppt/slides/slide9.xml" Id="rId10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presProps" Target="/ppt/presProps.xml" Id="rId14" /></Relationships>
</file>

<file path=ppt/media/image1.png>
</file>

<file path=ppt/media/image10.jpeg>
</file>

<file path=ppt/media/image11.svg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e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DE5F0-F600-46C3-AE4D-5148C69FFBAD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EF6FF-9132-45E0-97B0-6601D5F65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07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2.xml" Id="rId2" /><Relationship Type="http://schemas.openxmlformats.org/officeDocument/2006/relationships/notesMaster" Target="/ppt/notesMasters/notesMaster1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3.xml" Id="rId2" /><Relationship Type="http://schemas.openxmlformats.org/officeDocument/2006/relationships/notesMaster" Target="/ppt/notesMasters/notesMaster1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6.xml" Id="rId2" /><Relationship Type="http://schemas.openxmlformats.org/officeDocument/2006/relationships/notesMaster" Target="/ppt/notesMasters/notesMaster1.xml" Id="rId1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9.xml" Id="rId2" /><Relationship Type="http://schemas.openxmlformats.org/officeDocument/2006/relationships/notesMaster" Target="/ppt/notesMasters/notesMaster1.xml" Id="rId1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10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C58DA-DB18-5DFE-C6ED-5C0E5BE9A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FE5052-7CE1-B1CB-93FD-9E7E10839F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A672DE-6241-691F-6B1E-D26C1B8BB9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59DAF1-CCF9-11DD-5DAD-A95F950452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530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801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862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9DE9B-9A6B-E56B-3A2E-48544F06B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B8E850-7BF3-F953-0587-699BF69EE6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31E806-44D7-F165-8A01-EBB92CDA88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82158-080C-8795-393F-0DC5734628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079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90524"/>
      </p:ext>
    </p:extLst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DE9D4-CBBD-39CF-AB04-BF492945B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C9F787-A6F0-B4AA-E084-B6E6A2965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97AC2-B99D-4E92-643D-E755FB134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3E8F1-0B97-8411-9791-E2816322D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AFF63-8290-6775-8277-205603A4E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8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706E-CA7F-38DC-3ABC-4F852DF7F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2F1B5-7512-79D3-6D27-ACE3DE8EB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CBC36-52A8-E007-5F87-D62CEE285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3E764-0E8F-32F3-959D-0F804A37A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B5893-D3ED-A111-1DE0-119AD82E1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30814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2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FA0F04-FAD4-97D9-A6C1-4A9425348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4B0C2-37FD-4F81-D9FA-1A82879BF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B38CD-676D-868D-91EF-E89C850F79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BE4D0-E68C-4FB2-8B3A-AA41DAF039F9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71AA0-E6E0-8ED1-29A0-12D5FC02F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9B170-770F-E884-8E03-34B29117A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86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2.jpeg" Id="rId3" /><Relationship Type="http://schemas.openxmlformats.org/officeDocument/2006/relationships/image" Target="/ppt/media/image1.png" Id="rId2" /><Relationship Type="http://schemas.openxmlformats.org/officeDocument/2006/relationships/slideLayout" Target="/ppt/slideLayouts/slideLayout1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5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11.svg" Id="rId5" /><Relationship Type="http://schemas.openxmlformats.org/officeDocument/2006/relationships/image" Target="/ppt/media/image4.svg" Id="rId4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5.png" Id="rId5" /><Relationship Type="http://schemas.openxmlformats.org/officeDocument/2006/relationships/image" Target="/ppt/media/image4.svg" Id="rId4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2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6.png" Id="rId5" /><Relationship Type="http://schemas.openxmlformats.org/officeDocument/2006/relationships/image" Target="/ppt/media/image4.svg" Id="rId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4.svg" Id="rId3" /><Relationship Type="http://schemas.openxmlformats.org/officeDocument/2006/relationships/image" Target="/ppt/media/image3.png" Id="rId2" /><Relationship Type="http://schemas.openxmlformats.org/officeDocument/2006/relationships/slideLayout" Target="/ppt/slideLayouts/slideLayout2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4.svg" Id="rId3" /><Relationship Type="http://schemas.openxmlformats.org/officeDocument/2006/relationships/image" Target="/ppt/media/image3.png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7.png" Id="rId4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3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8.png" Id="rId5" /><Relationship Type="http://schemas.openxmlformats.org/officeDocument/2006/relationships/image" Target="/ppt/media/image4.svg" Id="rId4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4.svg" Id="rId3" /><Relationship Type="http://schemas.openxmlformats.org/officeDocument/2006/relationships/image" Target="/ppt/media/image3.png" Id="rId2" /><Relationship Type="http://schemas.openxmlformats.org/officeDocument/2006/relationships/slideLayout" Target="/ppt/slideLayouts/slideLayout2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4.svg" Id="rId3" /><Relationship Type="http://schemas.openxmlformats.org/officeDocument/2006/relationships/image" Target="/ppt/media/image3.png" Id="rId2" /><Relationship Type="http://schemas.openxmlformats.org/officeDocument/2006/relationships/slideLayout" Target="/ppt/slideLayouts/slideLayout2.xml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4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10.jpeg" Id="rId6" /><Relationship Type="http://schemas.openxmlformats.org/officeDocument/2006/relationships/image" Target="/ppt/media/image9.jpeg" Id="rId5" /><Relationship Type="http://schemas.openxmlformats.org/officeDocument/2006/relationships/image" Target="/ppt/media/image4.svg" Id="rId4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3A5304-1DD4-1448-EB8F-F50DA11AEA9F}"/>
              </a:ext>
            </a:extLst>
          </p:cNvPr>
          <p:cNvSpPr/>
          <p:nvPr/>
        </p:nvSpPr>
        <p:spPr>
          <a:xfrm>
            <a:off x="0" y="85064"/>
            <a:ext cx="12192000" cy="7000416"/>
          </a:xfrm>
          <a:prstGeom prst="rect">
            <a:avLst/>
          </a:prstGeom>
          <a:solidFill>
            <a:srgbClr val="1B13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E0B9D15-33D0-DD82-F9B9-A62E397585AB}"/>
              </a:ext>
            </a:extLst>
          </p:cNvPr>
          <p:cNvGrpSpPr/>
          <p:nvPr/>
        </p:nvGrpSpPr>
        <p:grpSpPr>
          <a:xfrm rot="8670771">
            <a:off x="1434214" y="540846"/>
            <a:ext cx="2299790" cy="5480193"/>
            <a:chOff x="3753542" y="990487"/>
            <a:chExt cx="2046331" cy="4876222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E8F1EA6-1449-2D14-64DF-6AE6F61827F1}"/>
                </a:ext>
              </a:extLst>
            </p:cNvPr>
            <p:cNvSpPr/>
            <p:nvPr/>
          </p:nvSpPr>
          <p:spPr>
            <a:xfrm rot="2843287">
              <a:off x="3753542" y="3846218"/>
              <a:ext cx="2020491" cy="2020491"/>
            </a:xfrm>
            <a:custGeom>
              <a:avLst/>
              <a:gdLst>
                <a:gd name="connsiteX0" fmla="*/ 0 w 4040981"/>
                <a:gd name="connsiteY0" fmla="*/ 2020491 h 4040981"/>
                <a:gd name="connsiteX1" fmla="*/ 2020491 w 4040981"/>
                <a:gd name="connsiteY1" fmla="*/ 0 h 4040981"/>
                <a:gd name="connsiteX2" fmla="*/ 4040982 w 4040981"/>
                <a:gd name="connsiteY2" fmla="*/ 2020491 h 4040981"/>
                <a:gd name="connsiteX3" fmla="*/ 2020491 w 4040981"/>
                <a:gd name="connsiteY3" fmla="*/ 4040982 h 4040981"/>
                <a:gd name="connsiteX4" fmla="*/ 0 w 4040981"/>
                <a:gd name="connsiteY4" fmla="*/ 2020491 h 4040981"/>
                <a:gd name="connsiteX0" fmla="*/ 2020491 w 4040982"/>
                <a:gd name="connsiteY0" fmla="*/ 0 h 4040982"/>
                <a:gd name="connsiteX1" fmla="*/ 4040982 w 4040982"/>
                <a:gd name="connsiteY1" fmla="*/ 2020491 h 4040982"/>
                <a:gd name="connsiteX2" fmla="*/ 2020491 w 4040982"/>
                <a:gd name="connsiteY2" fmla="*/ 4040982 h 4040982"/>
                <a:gd name="connsiteX3" fmla="*/ 0 w 4040982"/>
                <a:gd name="connsiteY3" fmla="*/ 2020491 h 4040982"/>
                <a:gd name="connsiteX4" fmla="*/ 2111931 w 4040982"/>
                <a:gd name="connsiteY4" fmla="*/ 91440 h 4040982"/>
                <a:gd name="connsiteX0" fmla="*/ 2020491 w 4040982"/>
                <a:gd name="connsiteY0" fmla="*/ 0 h 4040982"/>
                <a:gd name="connsiteX1" fmla="*/ 4040982 w 4040982"/>
                <a:gd name="connsiteY1" fmla="*/ 2020491 h 4040982"/>
                <a:gd name="connsiteX2" fmla="*/ 2020491 w 4040982"/>
                <a:gd name="connsiteY2" fmla="*/ 4040982 h 4040982"/>
                <a:gd name="connsiteX3" fmla="*/ 0 w 4040982"/>
                <a:gd name="connsiteY3" fmla="*/ 2020491 h 4040982"/>
                <a:gd name="connsiteX0" fmla="*/ 4040982 w 4040982"/>
                <a:gd name="connsiteY0" fmla="*/ 0 h 2020491"/>
                <a:gd name="connsiteX1" fmla="*/ 2020491 w 4040982"/>
                <a:gd name="connsiteY1" fmla="*/ 2020491 h 2020491"/>
                <a:gd name="connsiteX2" fmla="*/ 0 w 4040982"/>
                <a:gd name="connsiteY2" fmla="*/ 0 h 2020491"/>
                <a:gd name="connsiteX0" fmla="*/ 2020491 w 2020491"/>
                <a:gd name="connsiteY0" fmla="*/ 0 h 2020491"/>
                <a:gd name="connsiteX1" fmla="*/ 0 w 2020491"/>
                <a:gd name="connsiteY1" fmla="*/ 2020491 h 2020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20491" h="2020491">
                  <a:moveTo>
                    <a:pt x="2020491" y="0"/>
                  </a:moveTo>
                  <a:cubicBezTo>
                    <a:pt x="2020491" y="1115886"/>
                    <a:pt x="1115886" y="2020491"/>
                    <a:pt x="0" y="2020491"/>
                  </a:cubicBezTo>
                </a:path>
              </a:pathLst>
            </a:custGeom>
            <a:noFill/>
            <a:ln w="403225" cap="rnd">
              <a:gradFill>
                <a:gsLst>
                  <a:gs pos="0">
                    <a:schemeClr val="bg1"/>
                  </a:gs>
                  <a:gs pos="100000">
                    <a:srgbClr val="23AAAD"/>
                  </a:gs>
                </a:gsLst>
                <a:lin ang="21594000" scaled="0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6BA0D63-1A8C-FA71-AF34-8D981C9DA020}"/>
                </a:ext>
              </a:extLst>
            </p:cNvPr>
            <p:cNvSpPr/>
            <p:nvPr/>
          </p:nvSpPr>
          <p:spPr>
            <a:xfrm rot="18894556">
              <a:off x="3779382" y="990487"/>
              <a:ext cx="2020491" cy="2020491"/>
            </a:xfrm>
            <a:custGeom>
              <a:avLst/>
              <a:gdLst>
                <a:gd name="connsiteX0" fmla="*/ 0 w 4040981"/>
                <a:gd name="connsiteY0" fmla="*/ 2020491 h 4040981"/>
                <a:gd name="connsiteX1" fmla="*/ 2020491 w 4040981"/>
                <a:gd name="connsiteY1" fmla="*/ 0 h 4040981"/>
                <a:gd name="connsiteX2" fmla="*/ 4040982 w 4040981"/>
                <a:gd name="connsiteY2" fmla="*/ 2020491 h 4040981"/>
                <a:gd name="connsiteX3" fmla="*/ 2020491 w 4040981"/>
                <a:gd name="connsiteY3" fmla="*/ 4040982 h 4040981"/>
                <a:gd name="connsiteX4" fmla="*/ 0 w 4040981"/>
                <a:gd name="connsiteY4" fmla="*/ 2020491 h 4040981"/>
                <a:gd name="connsiteX0" fmla="*/ 0 w 4040982"/>
                <a:gd name="connsiteY0" fmla="*/ 2020491 h 4040982"/>
                <a:gd name="connsiteX1" fmla="*/ 2020491 w 4040982"/>
                <a:gd name="connsiteY1" fmla="*/ 0 h 4040982"/>
                <a:gd name="connsiteX2" fmla="*/ 4040982 w 4040982"/>
                <a:gd name="connsiteY2" fmla="*/ 2020491 h 4040982"/>
                <a:gd name="connsiteX3" fmla="*/ 2020491 w 4040982"/>
                <a:gd name="connsiteY3" fmla="*/ 4040982 h 4040982"/>
                <a:gd name="connsiteX4" fmla="*/ 91440 w 4040982"/>
                <a:gd name="connsiteY4" fmla="*/ 2111931 h 4040982"/>
                <a:gd name="connsiteX0" fmla="*/ 1935425 w 3955916"/>
                <a:gd name="connsiteY0" fmla="*/ 0 h 4040982"/>
                <a:gd name="connsiteX1" fmla="*/ 3955916 w 3955916"/>
                <a:gd name="connsiteY1" fmla="*/ 2020491 h 4040982"/>
                <a:gd name="connsiteX2" fmla="*/ 1935425 w 3955916"/>
                <a:gd name="connsiteY2" fmla="*/ 4040982 h 4040982"/>
                <a:gd name="connsiteX3" fmla="*/ 6374 w 3955916"/>
                <a:gd name="connsiteY3" fmla="*/ 2111931 h 4040982"/>
                <a:gd name="connsiteX0" fmla="*/ 0 w 2020491"/>
                <a:gd name="connsiteY0" fmla="*/ 0 h 4040982"/>
                <a:gd name="connsiteX1" fmla="*/ 2020491 w 2020491"/>
                <a:gd name="connsiteY1" fmla="*/ 2020491 h 4040982"/>
                <a:gd name="connsiteX2" fmla="*/ 0 w 2020491"/>
                <a:gd name="connsiteY2" fmla="*/ 4040982 h 4040982"/>
                <a:gd name="connsiteX0" fmla="*/ 0 w 2020491"/>
                <a:gd name="connsiteY0" fmla="*/ 0 h 2020491"/>
                <a:gd name="connsiteX1" fmla="*/ 2020491 w 2020491"/>
                <a:gd name="connsiteY1" fmla="*/ 2020491 h 2020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20491" h="2020491">
                  <a:moveTo>
                    <a:pt x="0" y="0"/>
                  </a:moveTo>
                  <a:cubicBezTo>
                    <a:pt x="1115886" y="0"/>
                    <a:pt x="2020491" y="904605"/>
                    <a:pt x="2020491" y="2020491"/>
                  </a:cubicBezTo>
                </a:path>
              </a:pathLst>
            </a:custGeom>
            <a:noFill/>
            <a:ln w="403225" cap="rnd">
              <a:gradFill>
                <a:gsLst>
                  <a:gs pos="100000">
                    <a:schemeClr val="bg1"/>
                  </a:gs>
                  <a:gs pos="0">
                    <a:srgbClr val="F39E34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" dirty="0"/>
            </a:p>
          </p:txBody>
        </p:sp>
      </p:grp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4C91A7A9-76C6-5C2E-478B-78958A205DC7}"/>
              </a:ext>
            </a:extLst>
          </p:cNvPr>
          <p:cNvSpPr/>
          <p:nvPr/>
        </p:nvSpPr>
        <p:spPr>
          <a:xfrm>
            <a:off x="8628856" y="746366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6C79B913-9121-C0E3-775A-7CF709668169}"/>
              </a:ext>
            </a:extLst>
          </p:cNvPr>
          <p:cNvSpPr/>
          <p:nvPr/>
        </p:nvSpPr>
        <p:spPr>
          <a:xfrm>
            <a:off x="6892178" y="55098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7D55A065-5D8F-699B-CAD5-956600A06FD1}"/>
              </a:ext>
            </a:extLst>
          </p:cNvPr>
          <p:cNvSpPr/>
          <p:nvPr/>
        </p:nvSpPr>
        <p:spPr>
          <a:xfrm>
            <a:off x="10997406" y="5740400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F52F024-178F-4960-6EC5-A5B6B07D9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5294" y="209112"/>
            <a:ext cx="961988" cy="9619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AEFC51-F01E-9A84-6048-67F0FCE3D96C}"/>
              </a:ext>
            </a:extLst>
          </p:cNvPr>
          <p:cNvSpPr txBox="1"/>
          <p:nvPr/>
        </p:nvSpPr>
        <p:spPr>
          <a:xfrm>
            <a:off x="4378255" y="1714123"/>
            <a:ext cx="76148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cs typeface="Times New Roman" panose="02020603050405020304" pitchFamily="18" charset="0"/>
              </a:rPr>
              <a:t>PHARMACY INVENTORY STOCK &amp; MANAGEMENT SYSTEM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8A65B-DE85-B1A0-4893-B51C7452E1AE}"/>
              </a:ext>
            </a:extLst>
          </p:cNvPr>
          <p:cNvSpPr txBox="1"/>
          <p:nvPr/>
        </p:nvSpPr>
        <p:spPr>
          <a:xfrm>
            <a:off x="7122071" y="4605268"/>
            <a:ext cx="43965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cs typeface="Times New Roman" panose="02020603050405020304" pitchFamily="18" charset="0"/>
              </a:rPr>
              <a:t>Presented by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cs typeface="Times New Roman" panose="02020603050405020304" pitchFamily="18" charset="0"/>
              </a:rPr>
              <a:t>KNDV Surya Raghav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E9127-B346-C75C-FD6D-5FB64D3183AD}"/>
              </a:ext>
            </a:extLst>
          </p:cNvPr>
          <p:cNvSpPr/>
          <p:nvPr/>
        </p:nvSpPr>
        <p:spPr>
          <a:xfrm>
            <a:off x="595423" y="1351490"/>
            <a:ext cx="3955312" cy="3869096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2256709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C5D6E-75BE-3BF8-DDFF-AEFFFAB726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57251C9-50E1-D6E7-1A31-0100DAF93BD5}"/>
              </a:ext>
            </a:extLst>
          </p:cNvPr>
          <p:cNvSpPr/>
          <p:nvPr/>
        </p:nvSpPr>
        <p:spPr>
          <a:xfrm>
            <a:off x="0" y="5871188"/>
            <a:ext cx="3428206" cy="697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7761C-828E-FF7C-E1DA-E59A8E2AF68F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643686-7E6A-4CFC-EB4B-F0BC1CE50BFB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US" sz="1600">
                  <a:solidFill>
                    <a:srgbClr val="1B134C"/>
                  </a:solidFill>
                  <a:latin typeface="Poppins"/>
                  <a:cs typeface="Poppins"/>
                </a:rPr>
                <a:t>PPT Deck Name</a:t>
              </a:r>
              <a:endParaRPr lang="en-US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B8019E4-3052-E355-AC05-A6B236742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EA24FC2-CF6A-5B4D-1C5F-4C0CC5ABE0AB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B025B9C4-F752-BA55-ED61-374A73D75A56}"/>
              </a:ext>
            </a:extLst>
          </p:cNvPr>
          <p:cNvSpPr/>
          <p:nvPr/>
        </p:nvSpPr>
        <p:spPr>
          <a:xfrm>
            <a:off x="5350417" y="5188524"/>
            <a:ext cx="12353" cy="30919"/>
          </a:xfrm>
          <a:custGeom>
            <a:avLst/>
            <a:gdLst>
              <a:gd name="connsiteX0" fmla="*/ 12353 w 12353"/>
              <a:gd name="connsiteY0" fmla="*/ 0 h 30919"/>
              <a:gd name="connsiteX1" fmla="*/ 12353 w 12353"/>
              <a:gd name="connsiteY1" fmla="*/ 30919 h 30919"/>
              <a:gd name="connsiteX2" fmla="*/ 0 w 12353"/>
              <a:gd name="connsiteY2" fmla="*/ 30919 h 30919"/>
              <a:gd name="connsiteX3" fmla="*/ 12353 w 12353"/>
              <a:gd name="connsiteY3" fmla="*/ 0 h 3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53" h="30919">
                <a:moveTo>
                  <a:pt x="12353" y="0"/>
                </a:moveTo>
                <a:lnTo>
                  <a:pt x="12353" y="30919"/>
                </a:lnTo>
                <a:lnTo>
                  <a:pt x="0" y="30919"/>
                </a:lnTo>
                <a:lnTo>
                  <a:pt x="12353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0F69D18-CE50-461C-EEC6-410F6DE31B4A}"/>
              </a:ext>
            </a:extLst>
          </p:cNvPr>
          <p:cNvSpPr/>
          <p:nvPr/>
        </p:nvSpPr>
        <p:spPr>
          <a:xfrm>
            <a:off x="8199398" y="5188528"/>
            <a:ext cx="12351" cy="30914"/>
          </a:xfrm>
          <a:custGeom>
            <a:avLst/>
            <a:gdLst>
              <a:gd name="connsiteX0" fmla="*/ 0 w 12351"/>
              <a:gd name="connsiteY0" fmla="*/ 0 h 30914"/>
              <a:gd name="connsiteX1" fmla="*/ 12351 w 12351"/>
              <a:gd name="connsiteY1" fmla="*/ 30914 h 30914"/>
              <a:gd name="connsiteX2" fmla="*/ 0 w 12351"/>
              <a:gd name="connsiteY2" fmla="*/ 30914 h 30914"/>
              <a:gd name="connsiteX3" fmla="*/ 0 w 12351"/>
              <a:gd name="connsiteY3" fmla="*/ 0 h 3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51" h="30914">
                <a:moveTo>
                  <a:pt x="0" y="0"/>
                </a:moveTo>
                <a:lnTo>
                  <a:pt x="12351" y="30914"/>
                </a:lnTo>
                <a:lnTo>
                  <a:pt x="0" y="3091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0E701E-3D6D-38C1-7DFA-654042AB9D10}"/>
              </a:ext>
            </a:extLst>
          </p:cNvPr>
          <p:cNvSpPr/>
          <p:nvPr/>
        </p:nvSpPr>
        <p:spPr>
          <a:xfrm>
            <a:off x="152400" y="6023588"/>
            <a:ext cx="3428206" cy="697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8A9E3CD-4890-C761-7EF3-BC07A124DB59}"/>
              </a:ext>
            </a:extLst>
          </p:cNvPr>
          <p:cNvSpPr/>
          <p:nvPr/>
        </p:nvSpPr>
        <p:spPr>
          <a:xfrm>
            <a:off x="152400" y="6100341"/>
            <a:ext cx="3428206" cy="697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D9EB030-96F4-E76F-BEF1-F353A097F930}"/>
              </a:ext>
            </a:extLst>
          </p:cNvPr>
          <p:cNvGrpSpPr/>
          <p:nvPr/>
        </p:nvGrpSpPr>
        <p:grpSpPr>
          <a:xfrm>
            <a:off x="232872" y="6271130"/>
            <a:ext cx="5351499" cy="388987"/>
            <a:chOff x="618333" y="6026099"/>
            <a:chExt cx="4886323" cy="38898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A3BD9E-E391-A89B-20A1-62234D793C11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C0327753-4E27-C8BE-14C2-5A6F5ACF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FF5B82F-7C17-DA7E-3A39-077A0CC5D3F8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76BAA84-7EFA-BB96-4580-EFBB75EAE403}"/>
              </a:ext>
            </a:extLst>
          </p:cNvPr>
          <p:cNvSpPr txBox="1"/>
          <p:nvPr/>
        </p:nvSpPr>
        <p:spPr>
          <a:xfrm>
            <a:off x="1085851" y="1795669"/>
            <a:ext cx="974702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Automated alerts via email and SMS for low stock and expiry notifications.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Secure user authentication with role-based access control.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Sales tracking and reporting dashboard for better stock management.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Supplier integration for automated restocking and order management.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4A3934-471D-AD7A-956A-26C67ECE3749}"/>
              </a:ext>
            </a:extLst>
          </p:cNvPr>
          <p:cNvSpPr txBox="1"/>
          <p:nvPr/>
        </p:nvSpPr>
        <p:spPr>
          <a:xfrm>
            <a:off x="3304953" y="565308"/>
            <a:ext cx="55820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Future Enhancements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018656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688259-6D80-C4E7-7800-399FF0886C91}"/>
              </a:ext>
            </a:extLst>
          </p:cNvPr>
          <p:cNvSpPr txBox="1"/>
          <p:nvPr/>
        </p:nvSpPr>
        <p:spPr>
          <a:xfrm>
            <a:off x="2604691" y="2997728"/>
            <a:ext cx="698261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9600" b="1" spc="-300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Thank You!!!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E088B2-7839-7182-1F4C-0A026525B9D2}"/>
              </a:ext>
            </a:extLst>
          </p:cNvPr>
          <p:cNvSpPr/>
          <p:nvPr/>
        </p:nvSpPr>
        <p:spPr>
          <a:xfrm>
            <a:off x="10877550" y="4914900"/>
            <a:ext cx="1314450" cy="1943100"/>
          </a:xfrm>
          <a:prstGeom prst="rect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8B4B88-3803-7AB5-CEFC-EE256A8F840C}"/>
              </a:ext>
            </a:extLst>
          </p:cNvPr>
          <p:cNvSpPr/>
          <p:nvPr/>
        </p:nvSpPr>
        <p:spPr>
          <a:xfrm>
            <a:off x="0" y="0"/>
            <a:ext cx="542925" cy="1647826"/>
          </a:xfrm>
          <a:prstGeom prst="rect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482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551E2-5E7D-11D4-8519-E5B061ECF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1C314-F35F-D34D-E2E0-CB11D2E6E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028" y="594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+mn-lt"/>
                <a:ea typeface="Calibri"/>
                <a:cs typeface="Calibri"/>
              </a:rPr>
              <a:t>Agenda</a:t>
            </a:r>
            <a:endParaRPr lang="en-US" sz="40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A2BC5-E200-A8EF-947F-D2D65E9B2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40959"/>
            <a:ext cx="10515591" cy="428020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Project Overview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Tech Stack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Features (CRUD)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API Workflow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Postman Testing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Logs &amp; Monitoring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Conclusion</a:t>
            </a:r>
            <a:endParaRPr lang="en-US" sz="3200" dirty="0"/>
          </a:p>
          <a:p>
            <a:pPr algn="just">
              <a:buNone/>
            </a:pPr>
            <a:endParaRPr lang="en-US" b="1" dirty="0"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dirty="0">
              <a:ea typeface="Calibri"/>
              <a:cs typeface="Calibri"/>
            </a:endParaRPr>
          </a:p>
          <a:p>
            <a:pPr marL="0" indent="0" algn="just">
              <a:buNone/>
            </a:pPr>
            <a:endParaRPr lang="en-US" dirty="0">
              <a:ea typeface="Calibri"/>
              <a:cs typeface="Calibri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6A2CF0-4EBB-27DD-C7A1-12777F840915}"/>
              </a:ext>
            </a:extLst>
          </p:cNvPr>
          <p:cNvGrpSpPr/>
          <p:nvPr/>
        </p:nvGrpSpPr>
        <p:grpSpPr>
          <a:xfrm>
            <a:off x="221986" y="6188230"/>
            <a:ext cx="5699842" cy="388987"/>
            <a:chOff x="618333" y="6026099"/>
            <a:chExt cx="4886323" cy="38898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1B165D0-A3C4-A8FB-4966-C854FF22CC67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2270BBEF-DAEF-880E-E36B-EB261F0F06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983D593-93F5-9A09-D173-9DEB8ECEDAD6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E1B5C496-863A-1893-8BE0-D3D42929C407}"/>
              </a:ext>
            </a:extLst>
          </p:cNvPr>
          <p:cNvSpPr/>
          <p:nvPr/>
        </p:nvSpPr>
        <p:spPr>
          <a:xfrm>
            <a:off x="8650628" y="681037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44709A70-213B-94F0-9404-1E1D979E553C}"/>
              </a:ext>
            </a:extLst>
          </p:cNvPr>
          <p:cNvSpPr/>
          <p:nvPr/>
        </p:nvSpPr>
        <p:spPr>
          <a:xfrm>
            <a:off x="6892178" y="56194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D9CD65D4-6272-DA83-123E-CD75FD451B0F}"/>
              </a:ext>
            </a:extLst>
          </p:cNvPr>
          <p:cNvSpPr/>
          <p:nvPr/>
        </p:nvSpPr>
        <p:spPr>
          <a:xfrm>
            <a:off x="11529492" y="3314053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88E9C0D0-5595-E260-B199-F3E162CE7F37}"/>
              </a:ext>
            </a:extLst>
          </p:cNvPr>
          <p:cNvSpPr/>
          <p:nvPr/>
        </p:nvSpPr>
        <p:spPr>
          <a:xfrm>
            <a:off x="10287801" y="5849353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B2A079-806A-0C0E-81FC-0BBE82C44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4140" y="1384984"/>
            <a:ext cx="6323339" cy="406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781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0F0F6-8883-69EE-5065-C0FCB7A1E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858" y="-248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alibri"/>
                <a:ea typeface="Calibri"/>
                <a:cs typeface="Calibri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1ECB5-3247-C946-5FC7-A3DADEB2B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986" y="1375958"/>
            <a:ext cx="6670192" cy="397054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This project is a Pharmacy Inventory &amp; Stock Management System built using </a:t>
            </a:r>
            <a:r>
              <a:rPr lang="en-US" dirty="0" err="1"/>
              <a:t>FastAPI</a:t>
            </a:r>
            <a:r>
              <a:rPr lang="en-US" dirty="0"/>
              <a:t> and MongoDB.</a:t>
            </a:r>
          </a:p>
          <a:p>
            <a:pPr marL="0" indent="0">
              <a:buNone/>
            </a:pPr>
            <a:r>
              <a:rPr lang="en-US" dirty="0"/>
              <a:t>It helps pharmacists manage medicines by:</a:t>
            </a:r>
          </a:p>
          <a:p>
            <a:r>
              <a:rPr lang="en-US" dirty="0"/>
              <a:t>Adding, updating, and deleting medicine details.</a:t>
            </a:r>
          </a:p>
          <a:p>
            <a:r>
              <a:rPr lang="en-US" dirty="0"/>
              <a:t>Tracking stock levels and expiry dates.</a:t>
            </a:r>
          </a:p>
          <a:p>
            <a:r>
              <a:rPr lang="en-US" dirty="0"/>
              <a:t>Sending alerts for low or expired medicines.</a:t>
            </a:r>
          </a:p>
          <a:p>
            <a:r>
              <a:rPr lang="en-US" dirty="0"/>
              <a:t>Generating reports for better inventory management.</a:t>
            </a:r>
          </a:p>
          <a:p>
            <a:r>
              <a:rPr lang="en-US" dirty="0"/>
              <a:t>Ensuring data integrity and scalability.</a:t>
            </a:r>
            <a:endParaRPr lang="en-US" dirty="0">
              <a:ea typeface="Calibri"/>
              <a:cs typeface="Calibri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363EB93-95F1-96AB-E43F-9F8E3EE3C6B1}"/>
              </a:ext>
            </a:extLst>
          </p:cNvPr>
          <p:cNvGrpSpPr/>
          <p:nvPr/>
        </p:nvGrpSpPr>
        <p:grpSpPr>
          <a:xfrm>
            <a:off x="221986" y="6188230"/>
            <a:ext cx="5699842" cy="388987"/>
            <a:chOff x="618333" y="6026099"/>
            <a:chExt cx="4886323" cy="38898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A06FC11-3747-517A-912D-354B7A237B3E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8A190ABA-78E8-614E-49E8-0ABDC287D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DB755D5-9398-0A5D-CDA4-B0B2289B6141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D57470C1-8613-1A45-9728-DBAE0D8ABCB2}"/>
              </a:ext>
            </a:extLst>
          </p:cNvPr>
          <p:cNvSpPr/>
          <p:nvPr/>
        </p:nvSpPr>
        <p:spPr>
          <a:xfrm>
            <a:off x="8650628" y="681037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C6E37CDA-39D9-6275-4960-EF801BC183B4}"/>
              </a:ext>
            </a:extLst>
          </p:cNvPr>
          <p:cNvSpPr/>
          <p:nvPr/>
        </p:nvSpPr>
        <p:spPr>
          <a:xfrm>
            <a:off x="6892178" y="55098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DBD3BD71-CBD1-74E3-F8A5-59C5B7363872}"/>
              </a:ext>
            </a:extLst>
          </p:cNvPr>
          <p:cNvSpPr/>
          <p:nvPr/>
        </p:nvSpPr>
        <p:spPr>
          <a:xfrm>
            <a:off x="11529492" y="3314053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7D55A065-5D8F-699B-CAD5-956600A06FD1}"/>
              </a:ext>
            </a:extLst>
          </p:cNvPr>
          <p:cNvSpPr/>
          <p:nvPr/>
        </p:nvSpPr>
        <p:spPr>
          <a:xfrm>
            <a:off x="10245271" y="5588604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86AD24-356B-C4E0-E270-FECACFE3543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723" r="11160"/>
          <a:stretch>
            <a:fillRect/>
          </a:stretch>
        </p:blipFill>
        <p:spPr>
          <a:xfrm>
            <a:off x="7147262" y="1261482"/>
            <a:ext cx="4004001" cy="412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661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535CA-D080-8322-DD53-B1D89AB8B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8656CE3-6D1C-7DFE-F883-C3D3D0B55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latin typeface="Calibri"/>
                <a:ea typeface="Calibri"/>
                <a:cs typeface="Calibri"/>
              </a:rPr>
              <a:t>                        </a:t>
            </a:r>
            <a:r>
              <a:rPr lang="en-GB" sz="4000" b="1" dirty="0">
                <a:latin typeface="Calibri"/>
                <a:ea typeface="Calibri"/>
                <a:cs typeface="Calibri"/>
              </a:rPr>
              <a:t>           Objectives</a:t>
            </a:r>
            <a:endParaRPr lang="en-US" sz="4000" b="1" dirty="0">
              <a:latin typeface="Calibri"/>
              <a:ea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6722D-6BBC-51BB-37F6-0BBA26F3C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Provide an efficient API for managing pharmacy stock</a:t>
            </a:r>
          </a:p>
          <a:p>
            <a:r>
              <a:rPr lang="en-US" sz="3200" dirty="0"/>
              <a:t>Enable tracking of medicine availability and expiry</a:t>
            </a:r>
          </a:p>
          <a:p>
            <a:r>
              <a:rPr lang="en-US" sz="3200" dirty="0"/>
              <a:t>Reduce errors from manual inventory management</a:t>
            </a:r>
          </a:p>
          <a:p>
            <a:r>
              <a:rPr lang="en-US" sz="3200" dirty="0"/>
              <a:t>Removing expired medicines on time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FDEFDAB-FA5E-4373-2D7C-0C31D5E39087}"/>
              </a:ext>
            </a:extLst>
          </p:cNvPr>
          <p:cNvGrpSpPr/>
          <p:nvPr/>
        </p:nvGrpSpPr>
        <p:grpSpPr>
          <a:xfrm>
            <a:off x="232871" y="6271130"/>
            <a:ext cx="5514785" cy="388987"/>
            <a:chOff x="618333" y="6026099"/>
            <a:chExt cx="4886323" cy="38898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5397A39-5643-70AD-66A0-93B170F25E25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AC18C345-5455-8748-126A-A1EDD8A55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3DDCCB3-CF1F-7B8D-1308-55216D5C9293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E1C0C415-C675-99ED-D788-A856E63CB67A}"/>
              </a:ext>
            </a:extLst>
          </p:cNvPr>
          <p:cNvSpPr/>
          <p:nvPr/>
        </p:nvSpPr>
        <p:spPr>
          <a:xfrm>
            <a:off x="8650628" y="681037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A69ABA05-7211-25D1-878F-E8A63EB08FD8}"/>
              </a:ext>
            </a:extLst>
          </p:cNvPr>
          <p:cNvSpPr/>
          <p:nvPr/>
        </p:nvSpPr>
        <p:spPr>
          <a:xfrm>
            <a:off x="6892178" y="55098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1203F55F-1C78-D52E-BD12-223E8858CD81}"/>
              </a:ext>
            </a:extLst>
          </p:cNvPr>
          <p:cNvSpPr/>
          <p:nvPr/>
        </p:nvSpPr>
        <p:spPr>
          <a:xfrm>
            <a:off x="11529492" y="3314053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F45D1E15-18DB-AFA3-5964-23E78454A524}"/>
              </a:ext>
            </a:extLst>
          </p:cNvPr>
          <p:cNvSpPr/>
          <p:nvPr/>
        </p:nvSpPr>
        <p:spPr>
          <a:xfrm>
            <a:off x="10245271" y="5588604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71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055C5D4-DBDF-33EC-4587-DDFBCF32D089}"/>
              </a:ext>
            </a:extLst>
          </p:cNvPr>
          <p:cNvSpPr/>
          <p:nvPr/>
        </p:nvSpPr>
        <p:spPr>
          <a:xfrm>
            <a:off x="10002410" y="4717017"/>
            <a:ext cx="2057400" cy="1943100"/>
          </a:xfrm>
          <a:prstGeom prst="rect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95D5C1-CD53-1E56-E137-1E3DA2F697E6}"/>
              </a:ext>
            </a:extLst>
          </p:cNvPr>
          <p:cNvSpPr/>
          <p:nvPr/>
        </p:nvSpPr>
        <p:spPr>
          <a:xfrm>
            <a:off x="8149797" y="1216991"/>
            <a:ext cx="3705225" cy="5124450"/>
          </a:xfrm>
          <a:prstGeom prst="rect">
            <a:avLst/>
          </a:prstGeom>
          <a:solidFill>
            <a:srgbClr val="1B13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3200">
              <a:ea typeface="Calibri"/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47C530F-4ED7-72C4-DFBA-E6FD67E21A17}"/>
              </a:ext>
            </a:extLst>
          </p:cNvPr>
          <p:cNvGrpSpPr/>
          <p:nvPr/>
        </p:nvGrpSpPr>
        <p:grpSpPr>
          <a:xfrm>
            <a:off x="232872" y="6271130"/>
            <a:ext cx="5384157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525DA37-D2EF-5A47-E272-8EB9966562F5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E79119C-F5D0-516F-2119-6EC753D6B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CA5A2F2-FE45-7F32-05D2-A11066819A95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8AEFBDE8-B5E7-821B-23CA-6944C624FA10}"/>
              </a:ext>
            </a:extLst>
          </p:cNvPr>
          <p:cNvSpPr/>
          <p:nvPr/>
        </p:nvSpPr>
        <p:spPr>
          <a:xfrm>
            <a:off x="8018455" y="891857"/>
            <a:ext cx="542925" cy="1647826"/>
          </a:xfrm>
          <a:prstGeom prst="rect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0B00DA-6042-F304-3A58-0328E78CE4DF}"/>
              </a:ext>
            </a:extLst>
          </p:cNvPr>
          <p:cNvSpPr txBox="1"/>
          <p:nvPr/>
        </p:nvSpPr>
        <p:spPr>
          <a:xfrm>
            <a:off x="341901" y="1078462"/>
            <a:ext cx="768487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/>
              <a:t>Backend Framework:</a:t>
            </a:r>
            <a:r>
              <a:rPr lang="en-IN" sz="2800" dirty="0"/>
              <a:t> </a:t>
            </a:r>
            <a:r>
              <a:rPr lang="en-IN" sz="2800" dirty="0" err="1"/>
              <a:t>FastAPI</a:t>
            </a:r>
            <a:r>
              <a:rPr lang="en-IN" sz="2800" dirty="0"/>
              <a:t> (Python) – for fast and scalable API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/>
              <a:t>Database:</a:t>
            </a:r>
            <a:r>
              <a:rPr lang="en-IN" sz="2800" dirty="0"/>
              <a:t> MongoDB – flexible document storage for medicine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/>
              <a:t>Authentication:</a:t>
            </a:r>
            <a:r>
              <a:rPr lang="en-IN" sz="2800" dirty="0"/>
              <a:t> JWT-based login for secure access (optional future enhancement)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/>
              <a:t>Testing Tools:</a:t>
            </a:r>
            <a:r>
              <a:rPr lang="en-IN" sz="2800" dirty="0"/>
              <a:t> Postman &amp; Swagger UI for API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/>
              <a:t>Logging:</a:t>
            </a:r>
            <a:r>
              <a:rPr lang="en-IN" sz="2800" dirty="0"/>
              <a:t> Application logs for tracking API requests and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/>
              <a:t>Version Control:</a:t>
            </a:r>
            <a:r>
              <a:rPr lang="en-IN" sz="2800" dirty="0"/>
              <a:t> GitHub for project management and deployment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17E536-4532-9CA0-EFA7-7843B12FFF11}"/>
              </a:ext>
            </a:extLst>
          </p:cNvPr>
          <p:cNvSpPr txBox="1"/>
          <p:nvPr/>
        </p:nvSpPr>
        <p:spPr>
          <a:xfrm>
            <a:off x="3203079" y="183971"/>
            <a:ext cx="2865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/>
              <a:t>Tech Stack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6CE5AB-0885-38B1-9319-DC4C55619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1380" y="1591725"/>
            <a:ext cx="2996211" cy="437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49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088F8-073A-5FCF-7308-2EC60CDF3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7DA5EEB-CE11-BB00-B36B-FA135219FC20}"/>
              </a:ext>
            </a:extLst>
          </p:cNvPr>
          <p:cNvSpPr/>
          <p:nvPr/>
        </p:nvSpPr>
        <p:spPr>
          <a:xfrm>
            <a:off x="9806848" y="4739092"/>
            <a:ext cx="2258446" cy="199405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4C0A1B-AD10-EA61-F694-B86EA26ACD13}"/>
              </a:ext>
            </a:extLst>
          </p:cNvPr>
          <p:cNvSpPr/>
          <p:nvPr/>
        </p:nvSpPr>
        <p:spPr>
          <a:xfrm>
            <a:off x="7285489" y="289781"/>
            <a:ext cx="3776344" cy="336232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13A0819-0D3C-02E0-6DBB-4E9689E40008}"/>
              </a:ext>
            </a:extLst>
          </p:cNvPr>
          <p:cNvGrpSpPr/>
          <p:nvPr/>
        </p:nvGrpSpPr>
        <p:grpSpPr>
          <a:xfrm>
            <a:off x="126706" y="6376302"/>
            <a:ext cx="5370579" cy="388987"/>
            <a:chOff x="618333" y="6026099"/>
            <a:chExt cx="5370579" cy="38898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27F195B-8CF8-2175-9BC5-9CE49FA48C1C}"/>
                </a:ext>
              </a:extLst>
            </p:cNvPr>
            <p:cNvSpPr txBox="1"/>
            <p:nvPr/>
          </p:nvSpPr>
          <p:spPr>
            <a:xfrm>
              <a:off x="1123157" y="6050614"/>
              <a:ext cx="4865755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3FE5C1F2-A290-1FBE-0BC2-EC5F0E887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33F2914-AE79-DECF-8393-B159B3697381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D6B3D08-F22C-C780-532A-27893456D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6389" y="903400"/>
            <a:ext cx="4112516" cy="549741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44F30B-59A9-ADEF-7793-655D10749199}"/>
              </a:ext>
            </a:extLst>
          </p:cNvPr>
          <p:cNvSpPr txBox="1"/>
          <p:nvPr/>
        </p:nvSpPr>
        <p:spPr>
          <a:xfrm>
            <a:off x="256157" y="381342"/>
            <a:ext cx="512029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GB" sz="4000" b="1" dirty="0">
                <a:ea typeface="+mn-lt"/>
                <a:cs typeface="+mn-lt"/>
              </a:rPr>
              <a:t>Architecture</a:t>
            </a:r>
            <a:endParaRPr lang="en-US" sz="4000" b="1" dirty="0">
              <a:ea typeface="Calibri"/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DAC8E6-C190-9D45-51B3-FAE61F7907B3}"/>
              </a:ext>
            </a:extLst>
          </p:cNvPr>
          <p:cNvSpPr txBox="1"/>
          <p:nvPr/>
        </p:nvSpPr>
        <p:spPr>
          <a:xfrm>
            <a:off x="273082" y="1211804"/>
            <a:ext cx="6861364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dirty="0" err="1">
                <a:latin typeface="Calibri"/>
                <a:ea typeface="+mn-lt"/>
                <a:cs typeface="+mn-lt"/>
              </a:rPr>
              <a:t>pharmacy_api</a:t>
            </a:r>
            <a:r>
              <a:rPr lang="en-GB" sz="2400" dirty="0">
                <a:latin typeface="Calibri"/>
                <a:ea typeface="+mn-lt"/>
                <a:cs typeface="+mn-lt"/>
              </a:rPr>
              <a:t>/ 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endParaRPr lang="en-GB" sz="2400" dirty="0">
              <a:latin typeface="Calibri"/>
              <a:ea typeface="+mn-lt"/>
              <a:cs typeface="+mn-lt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|__main.py                         # </a:t>
            </a:r>
            <a:r>
              <a:rPr lang="en-GB" sz="2400" dirty="0" err="1">
                <a:latin typeface="Calibri"/>
                <a:ea typeface="+mn-lt"/>
                <a:cs typeface="+mn-lt"/>
              </a:rPr>
              <a:t>FastAPI</a:t>
            </a:r>
            <a:r>
              <a:rPr lang="en-GB" sz="2400" dirty="0">
                <a:latin typeface="Calibri"/>
                <a:ea typeface="+mn-lt"/>
                <a:cs typeface="+mn-lt"/>
              </a:rPr>
              <a:t> app entry point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|__database.py                  # MongoDB connection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|__medicine.py                 # </a:t>
            </a:r>
            <a:r>
              <a:rPr lang="en-GB" sz="2400" dirty="0" err="1">
                <a:latin typeface="Calibri"/>
                <a:ea typeface="+mn-lt"/>
                <a:cs typeface="+mn-lt"/>
              </a:rPr>
              <a:t>Pydantic</a:t>
            </a:r>
            <a:r>
              <a:rPr lang="en-GB" sz="2400" dirty="0">
                <a:latin typeface="Calibri"/>
                <a:ea typeface="+mn-lt"/>
                <a:cs typeface="+mn-lt"/>
              </a:rPr>
              <a:t> schemas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|__crud.py                          # CRUD operations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|__medicine_utils.py       # Logging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|__.env                                # Environment variables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|__requirements.txt         # Dependencies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3014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48EAF-B10B-D3CB-8866-DEB365957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1326"/>
            <a:ext cx="10515600" cy="102329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+mn-lt"/>
              </a:rPr>
              <a:t>Features (CRUD)</a:t>
            </a:r>
            <a:endParaRPr lang="en-IN" b="1" dirty="0">
              <a:latin typeface="+mn-lt"/>
            </a:endParaRPr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F02CEC96-917F-F5DB-6181-A916C712983E}"/>
              </a:ext>
            </a:extLst>
          </p:cNvPr>
          <p:cNvSpPr/>
          <p:nvPr/>
        </p:nvSpPr>
        <p:spPr>
          <a:xfrm>
            <a:off x="8650628" y="681037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74CEEE52-5885-5956-66A1-3438CD49DCE9}"/>
              </a:ext>
            </a:extLst>
          </p:cNvPr>
          <p:cNvSpPr/>
          <p:nvPr/>
        </p:nvSpPr>
        <p:spPr>
          <a:xfrm>
            <a:off x="6892178" y="55098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54C348A-9148-34AF-2105-D3F121073431}"/>
              </a:ext>
            </a:extLst>
          </p:cNvPr>
          <p:cNvGrpSpPr/>
          <p:nvPr/>
        </p:nvGrpSpPr>
        <p:grpSpPr>
          <a:xfrm>
            <a:off x="232872" y="6271130"/>
            <a:ext cx="5351499" cy="388987"/>
            <a:chOff x="618333" y="6026099"/>
            <a:chExt cx="4886323" cy="388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524A1A9-9EA3-46F1-6417-9E7900E3A706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0415DFB4-2B9C-8DEB-A07C-7DC3FDF58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95B1BB2-6152-6503-8330-06F847EFF45D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A8F310-47CE-D4F8-8631-81CB09F2D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Medicine: Add new medicine with details like name, brand, quantity, price, expiry date</a:t>
            </a:r>
          </a:p>
          <a:p>
            <a:r>
              <a:rPr lang="en-US" dirty="0"/>
              <a:t>Read Medicines: View all medicines or search by name</a:t>
            </a:r>
          </a:p>
          <a:p>
            <a:r>
              <a:rPr lang="en-US" dirty="0"/>
              <a:t>Update Medicine: Edit medicine details as stock or price changes</a:t>
            </a:r>
          </a:p>
          <a:p>
            <a:r>
              <a:rPr lang="en-US" dirty="0"/>
              <a:t>Delete Medicine: Remove outdated or discontinued medicines</a:t>
            </a:r>
          </a:p>
        </p:txBody>
      </p:sp>
    </p:spTree>
    <p:extLst>
      <p:ext uri="{BB962C8B-B14F-4D97-AF65-F5344CB8AC3E}">
        <p14:creationId xmlns:p14="http://schemas.microsoft.com/office/powerpoint/2010/main" val="1648760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0622B-C361-6BC6-BBA9-9CB133339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+mn-lt"/>
              </a:rPr>
              <a:t>API Workflow</a:t>
            </a:r>
            <a:endParaRPr lang="en-IN" b="1" dirty="0"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B0AA06F-6C54-6971-B5AE-1727DC0183B6}"/>
              </a:ext>
            </a:extLst>
          </p:cNvPr>
          <p:cNvGrpSpPr/>
          <p:nvPr/>
        </p:nvGrpSpPr>
        <p:grpSpPr>
          <a:xfrm>
            <a:off x="232872" y="6271130"/>
            <a:ext cx="5351499" cy="388987"/>
            <a:chOff x="618333" y="6026099"/>
            <a:chExt cx="4886323" cy="38898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85C4D3C-49C5-A6F7-E081-960C801F7665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43024A23-B966-99F0-2932-F8041F7DA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B1A33C0-487C-9565-F78C-5640D9A50B14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BB093629-D47A-7CB9-6C09-21BA28FC3426}"/>
              </a:ext>
            </a:extLst>
          </p:cNvPr>
          <p:cNvSpPr/>
          <p:nvPr/>
        </p:nvSpPr>
        <p:spPr>
          <a:xfrm>
            <a:off x="8650628" y="681037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558BFB37-5A63-C8D0-421D-BBBD1A0413D3}"/>
              </a:ext>
            </a:extLst>
          </p:cNvPr>
          <p:cNvSpPr/>
          <p:nvPr/>
        </p:nvSpPr>
        <p:spPr>
          <a:xfrm>
            <a:off x="11529492" y="3314053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5E2D424A-23D2-21A0-A20A-3103B805FD45}"/>
              </a:ext>
            </a:extLst>
          </p:cNvPr>
          <p:cNvSpPr/>
          <p:nvPr/>
        </p:nvSpPr>
        <p:spPr>
          <a:xfrm>
            <a:off x="10545724" y="5936595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3B7B15-45A0-0452-A1B7-15716A2C8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Pharmacist sends a request via Postman or Swagger UI</a:t>
            </a:r>
          </a:p>
          <a:p>
            <a:r>
              <a:rPr lang="en-US" dirty="0" err="1"/>
              <a:t>FastAPI</a:t>
            </a:r>
            <a:r>
              <a:rPr lang="en-US" dirty="0"/>
              <a:t> receives and processes the request</a:t>
            </a:r>
          </a:p>
          <a:p>
            <a:r>
              <a:rPr lang="en-US" dirty="0"/>
              <a:t>Data is stored or retrieved from MongoDB</a:t>
            </a:r>
          </a:p>
          <a:p>
            <a:r>
              <a:rPr lang="en-US" dirty="0"/>
              <a:t>Logs are updated based on stock and expiry</a:t>
            </a:r>
          </a:p>
          <a:p>
            <a:r>
              <a:rPr lang="en-US" dirty="0"/>
              <a:t>Responses are sent back with appropriate messages</a:t>
            </a:r>
          </a:p>
          <a:p>
            <a:r>
              <a:rPr lang="en-US" dirty="0"/>
              <a:t>Logs are recorded for auditing and monitoring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010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3DD817-0C9A-83B2-07E2-52685EA0C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E2D6C21-5F23-FE6A-46C8-637BD7293947}"/>
              </a:ext>
            </a:extLst>
          </p:cNvPr>
          <p:cNvGrpSpPr/>
          <p:nvPr/>
        </p:nvGrpSpPr>
        <p:grpSpPr>
          <a:xfrm>
            <a:off x="619666" y="925871"/>
            <a:ext cx="5130795" cy="5115464"/>
            <a:chOff x="965200" y="1122616"/>
            <a:chExt cx="4248146" cy="423545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50668FB-C0DE-2873-C921-894C7C9EF43B}"/>
                </a:ext>
              </a:extLst>
            </p:cNvPr>
            <p:cNvSpPr/>
            <p:nvPr/>
          </p:nvSpPr>
          <p:spPr>
            <a:xfrm>
              <a:off x="965200" y="1122616"/>
              <a:ext cx="2095498" cy="2095498"/>
            </a:xfrm>
            <a:prstGeom prst="rect">
              <a:avLst/>
            </a:prstGeom>
            <a:solidFill>
              <a:srgbClr val="1B134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Pharmacy inventory system designed to ensure efficient management of medicines stock and expiry tracking.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8004D42-ABE9-D347-A138-5607C5AFBED4}"/>
                </a:ext>
              </a:extLst>
            </p:cNvPr>
            <p:cNvSpPr/>
            <p:nvPr/>
          </p:nvSpPr>
          <p:spPr>
            <a:xfrm>
              <a:off x="3117848" y="3262570"/>
              <a:ext cx="2095498" cy="2095498"/>
            </a:xfrm>
            <a:prstGeom prst="rect">
              <a:avLst/>
            </a:prstGeom>
            <a:solidFill>
              <a:srgbClr val="F39E3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Users can add new medicines and view existing stock details to keep inventory up to date and accurate.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AC823BB-6B2F-B4F6-47E3-4FFDCDFAED88}"/>
              </a:ext>
            </a:extLst>
          </p:cNvPr>
          <p:cNvGrpSpPr/>
          <p:nvPr/>
        </p:nvGrpSpPr>
        <p:grpSpPr>
          <a:xfrm>
            <a:off x="232872" y="6271130"/>
            <a:ext cx="5351499" cy="388987"/>
            <a:chOff x="618333" y="6026099"/>
            <a:chExt cx="4886323" cy="38898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16A94CE-24C3-FA4D-37A2-349BF4F0D6D2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753CF436-093F-67CD-A9E7-D8D374E10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8E9420E-5C17-032D-AB00-A0171B6EFDCE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8D72ED9-8036-2166-326F-A68C3C8511B0}"/>
              </a:ext>
            </a:extLst>
          </p:cNvPr>
          <p:cNvSpPr txBox="1"/>
          <p:nvPr/>
        </p:nvSpPr>
        <p:spPr>
          <a:xfrm>
            <a:off x="5871305" y="892957"/>
            <a:ext cx="5905409" cy="46782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 sz="2800" b="1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sz="2800" b="1" dirty="0">
                <a:ea typeface="+mn-lt"/>
                <a:cs typeface="+mn-lt"/>
              </a:rPr>
              <a:t>Order Management</a:t>
            </a:r>
            <a:r>
              <a:rPr lang="en-GB" sz="2800" dirty="0">
                <a:ea typeface="+mn-lt"/>
                <a:cs typeface="+mn-lt"/>
              </a:rPr>
              <a:t> → Create, Read, Update, Delete orders.</a:t>
            </a:r>
          </a:p>
          <a:p>
            <a:pPr marL="285750" indent="-285750">
              <a:buFont typeface="Arial"/>
              <a:buChar char="•"/>
            </a:pPr>
            <a:endParaRPr lang="en-GB" sz="28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2800" b="1" dirty="0">
                <a:ea typeface="+mn-lt"/>
                <a:cs typeface="+mn-lt"/>
              </a:rPr>
              <a:t>Logging System</a:t>
            </a:r>
            <a:r>
              <a:rPr lang="en-GB" sz="2800" dirty="0">
                <a:ea typeface="+mn-lt"/>
                <a:cs typeface="+mn-lt"/>
              </a:rPr>
              <a:t> → Tracks API usage.</a:t>
            </a:r>
          </a:p>
          <a:p>
            <a:pPr marL="285750" indent="-285750">
              <a:buFont typeface="Arial"/>
              <a:buChar char="•"/>
            </a:pPr>
            <a:endParaRPr lang="en-GB" sz="28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2800" b="1" dirty="0">
                <a:ea typeface="+mn-lt"/>
                <a:cs typeface="+mn-lt"/>
              </a:rPr>
              <a:t>Database Layer</a:t>
            </a:r>
            <a:r>
              <a:rPr lang="en-GB" sz="2800" dirty="0">
                <a:ea typeface="+mn-lt"/>
                <a:cs typeface="+mn-lt"/>
              </a:rPr>
              <a:t> → MongoDB storage.</a:t>
            </a:r>
          </a:p>
          <a:p>
            <a:pPr marL="285750" indent="-285750">
              <a:buFont typeface="Arial"/>
              <a:buChar char="•"/>
            </a:pPr>
            <a:endParaRPr lang="en-GB" sz="28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2800" b="1" dirty="0">
                <a:ea typeface="+mn-lt"/>
                <a:cs typeface="+mn-lt"/>
              </a:rPr>
              <a:t>API Testing</a:t>
            </a:r>
            <a:r>
              <a:rPr lang="en-GB" sz="2800" dirty="0">
                <a:ea typeface="+mn-lt"/>
                <a:cs typeface="+mn-lt"/>
              </a:rPr>
              <a:t> → Swagger UI &amp; Postman integration.</a:t>
            </a:r>
          </a:p>
          <a:p>
            <a:pPr algn="l"/>
            <a:endParaRPr lang="en-GB" dirty="0"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75FDCF-9092-2F1C-3DEE-2FAB31447AE3}"/>
              </a:ext>
            </a:extLst>
          </p:cNvPr>
          <p:cNvSpPr txBox="1"/>
          <p:nvPr/>
        </p:nvSpPr>
        <p:spPr>
          <a:xfrm>
            <a:off x="5153764" y="193470"/>
            <a:ext cx="578593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4000" b="1" dirty="0">
                <a:ea typeface="Calibri"/>
                <a:cs typeface="Calibri"/>
              </a:rPr>
              <a:t>Modules</a:t>
            </a:r>
            <a:endParaRPr lang="en-US" sz="4000" dirty="0">
              <a:ea typeface="Calibri"/>
              <a:cs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98FF60-BA6C-FAC8-C41D-962361B0386A}"/>
              </a:ext>
            </a:extLst>
          </p:cNvPr>
          <p:cNvSpPr/>
          <p:nvPr/>
        </p:nvSpPr>
        <p:spPr>
          <a:xfrm>
            <a:off x="3219575" y="925871"/>
            <a:ext cx="2530885" cy="2530886"/>
          </a:xfrm>
          <a:prstGeom prst="rect">
            <a:avLst/>
          </a:prstGeom>
          <a:blipFill dpi="0" rotWithShape="1">
            <a:blip r:embed="rId5"/>
            <a:srcRect/>
            <a:tile tx="0" ty="0" sx="25000" sy="25000" flip="none" algn="r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A98498-1592-7B6D-8D5B-7212B7D9F4C8}"/>
              </a:ext>
            </a:extLst>
          </p:cNvPr>
          <p:cNvSpPr/>
          <p:nvPr/>
        </p:nvSpPr>
        <p:spPr>
          <a:xfrm>
            <a:off x="619666" y="3510449"/>
            <a:ext cx="2530884" cy="2530886"/>
          </a:xfrm>
          <a:prstGeom prst="rect">
            <a:avLst/>
          </a:prstGeom>
          <a:blipFill dpi="0" rotWithShape="1">
            <a:blip r:embed="rId6"/>
            <a:srcRect/>
            <a:tile tx="0" ty="0" sx="25000" sy="25000" flip="none" algn="ctr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60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474</Words>
  <Application>Microsoft Office PowerPoint</Application>
  <PresentationFormat>Widescreen</PresentationFormat>
  <Paragraphs>78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Poppins</vt:lpstr>
      <vt:lpstr>Times New Roman</vt:lpstr>
      <vt:lpstr>Office Theme</vt:lpstr>
      <vt:lpstr>PowerPoint Presentation</vt:lpstr>
      <vt:lpstr>Agenda</vt:lpstr>
      <vt:lpstr>Project Overview</vt:lpstr>
      <vt:lpstr>                                   Objectives</vt:lpstr>
      <vt:lpstr>PowerPoint Presentation</vt:lpstr>
      <vt:lpstr>PowerPoint Presentation</vt:lpstr>
      <vt:lpstr>Features (CRUD)</vt:lpstr>
      <vt:lpstr>API Workflow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Aditya Nandanwar</dc:creator>
  <cp:lastModifiedBy>Surya Raghav Kodavanti</cp:lastModifiedBy>
  <cp:revision>4</cp:revision>
  <dcterms:created xsi:type="dcterms:W3CDTF">2025-08-25T08:51:55Z</dcterms:created>
  <dcterms:modified xsi:type="dcterms:W3CDTF">2025-09-09T07:05:22Z</dcterms:modified>
</cp:coreProperties>
</file>

<file path=docProps/thumbnail.jpeg>
</file>